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21945600" cy="10287000"/>
  <p:notesSz cx="6858000" cy="9144000"/>
  <p:embeddedFontLst>
    <p:embeddedFont>
      <p:font typeface="Anybody Bold" charset="1" panose="00000000000000000000"/>
      <p:regular r:id="rId21"/>
    </p:embeddedFont>
    <p:embeddedFont>
      <p:font typeface="Anybody" charset="1" panose="000000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notesMasters/notesMaster1.xml" Type="http://schemas.openxmlformats.org/officeDocument/2006/relationships/notesMaster"/><Relationship Id="rId19" Target="theme/theme2.xml" Type="http://schemas.openxmlformats.org/officeDocument/2006/relationships/theme"/><Relationship Id="rId2" Target="presProps.xml" Type="http://schemas.openxmlformats.org/officeDocument/2006/relationships/presProps"/><Relationship Id="rId20" Target="notesSlides/notesSlide1.xml" Type="http://schemas.openxmlformats.org/officeDocument/2006/relationships/notesSlide"/><Relationship Id="rId21" Target="fonts/font21.fntdata" Type="http://schemas.openxmlformats.org/officeDocument/2006/relationships/font"/><Relationship Id="rId22" Target="notesSlides/notesSlide2.xml" Type="http://schemas.openxmlformats.org/officeDocument/2006/relationships/notesSlide"/><Relationship Id="rId23" Target="notesSlides/notesSlide3.xml" Type="http://schemas.openxmlformats.org/officeDocument/2006/relationships/notesSlide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ev drivers</a:t>
            </a:r>
          </a:p>
          <a:p>
            <a:r>
              <a:rPr lang="en-US"/>
              <a:t>meralco</a:t>
            </a:r>
          </a:p>
          <a:p>
            <a:r>
              <a:rPr lang="en-US"/>
              <a:t>supplementary yung community based build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ev drivers</a:t>
            </a:r>
          </a:p>
          <a:p>
            <a:r>
              <a:rPr lang="en-US"/>
              <a:t>meralco</a:t>
            </a:r>
          </a:p>
          <a:p>
            <a:r>
              <a:rPr lang="en-US"/>
              <a:t>supplementary yung community based build</a:t>
            </a:r>
          </a:p>
          <a:p>
            <a:r>
              <a:rPr lang="en-US"/>
              <a:t/>
            </a:r>
          </a:p>
          <a:p>
            <a:r>
              <a:rPr lang="en-US"/>
              <a:t>grid strain -&gt; could overwhelm grid -&gt; to mitigate this, rotational brownouts are put in place to protect the system from a total blackout</a:t>
            </a:r>
          </a:p>
          <a:p>
            <a:r>
              <a:rPr lang="en-US"/>
              <a:t/>
            </a:r>
          </a:p>
          <a:p>
            <a:r>
              <a:rPr lang="en-US"/>
              <a:t>ph grid is ~80% fossil fuel dependent -&gt; fossil fuels arent flexible, they cant be “stopped”, they aksi cant keep up with sudden demand surges (eg.EVs charging sabay sabay). (di nya kaya mag spike agad)</a:t>
            </a:r>
          </a:p>
          <a:p>
            <a:r>
              <a:rPr lang="en-US"/>
              <a:t/>
            </a:r>
          </a:p>
          <a:p>
            <a:r>
              <a:rPr lang="en-US"/>
              <a:t>grid faces 10–15% peak load strain not because it uses fossil fuels, but because its fossil-dependent structure lacks the flexibility to handle sudden EV charging spikes, especially when many drivers charge at the same time.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presentation should say smth abt we should be equipped for the future (code the future theme)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https://cleantechnica.com/2025/10/07/an-experts-analysis-on-how-the-philippines-can-navigate-its-electric-vehicle-transition/?utm_source=chatgpt.com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ev drivers</a:t>
            </a:r>
          </a:p>
          <a:p>
            <a:r>
              <a:rPr lang="en-US"/>
              <a:t>meralco</a:t>
            </a:r>
          </a:p>
          <a:p>
            <a:r>
              <a:rPr lang="en-US"/>
              <a:t>supplementary yung community based build</a:t>
            </a:r>
          </a:p>
          <a:p>
            <a:r>
              <a:rPr lang="en-US"/>
              <a:t/>
            </a:r>
          </a:p>
          <a:p>
            <a:r>
              <a:rPr lang="en-US"/>
              <a:t>grid strain -&gt; could overwhelm grid -&gt; to mitigate this, rotational brownouts are put in place to protect the system from a total blackout</a:t>
            </a:r>
          </a:p>
          <a:p>
            <a:r>
              <a:rPr lang="en-US"/>
              <a:t/>
            </a:r>
          </a:p>
          <a:p>
            <a:r>
              <a:rPr lang="en-US"/>
              <a:t>ph grid is ~80% fossil fuel dependent -&gt; fossil fuels arent flexible, they cant be “stopped”, they aksi cant keep up with sudden demand surges (eg.EVs charging sabay sabay). (di nya kaya mag spike agad)</a:t>
            </a:r>
          </a:p>
          <a:p>
            <a:r>
              <a:rPr lang="en-US"/>
              <a:t/>
            </a:r>
          </a:p>
          <a:p>
            <a:r>
              <a:rPr lang="en-US"/>
              <a:t>grid faces 10–15% peak load strain not because it uses fossil fuels, but because its fossil-dependent structure lacks the flexibility to handle sudden EV charging spikes, especially when many drivers charge at the same time.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presentation should say smth abt we should be equipped for the future (code the future theme)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https://cleantechnica.com/2025/10/07/an-experts-analysis-on-how-the-philippines-can-navigate-its-electric-vehicle-transition/?utm_source=chatgpt.com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27.png" Type="http://schemas.openxmlformats.org/officeDocument/2006/relationships/image"/><Relationship Id="rId2" Target="../media/image1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5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8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5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5.png" Type="http://schemas.openxmlformats.org/officeDocument/2006/relationships/image"/><Relationship Id="rId5" Target="../media/image10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3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5400000">
            <a:off x="4357725" y="-7016624"/>
            <a:ext cx="13680140" cy="24320248"/>
          </a:xfrm>
          <a:custGeom>
            <a:avLst/>
            <a:gdLst/>
            <a:ahLst/>
            <a:cxnLst/>
            <a:rect r="r" b="b" t="t" l="l"/>
            <a:pathLst>
              <a:path h="24320248" w="13680140">
                <a:moveTo>
                  <a:pt x="13680139" y="0"/>
                </a:moveTo>
                <a:lnTo>
                  <a:pt x="0" y="0"/>
                </a:lnTo>
                <a:lnTo>
                  <a:pt x="0" y="24320248"/>
                </a:lnTo>
                <a:lnTo>
                  <a:pt x="13680139" y="24320248"/>
                </a:lnTo>
                <a:lnTo>
                  <a:pt x="13680139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86706" y="4109720"/>
            <a:ext cx="17950065" cy="195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b="true" sz="5600" spc="56">
                <a:solidFill>
                  <a:srgbClr val="FFFFFF"/>
                </a:solidFill>
                <a:latin typeface="Anybody Bold"/>
                <a:ea typeface="Anybody Bold"/>
                <a:cs typeface="Anybody Bold"/>
                <a:sym typeface="Anybody Bold"/>
              </a:rPr>
              <a:t>There are many reasons to not </a:t>
            </a:r>
          </a:p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 spc="56">
                <a:solidFill>
                  <a:srgbClr val="FFFFFF"/>
                </a:solidFill>
                <a:latin typeface="Anybody Bold"/>
                <a:ea typeface="Anybody Bold"/>
                <a:cs typeface="Anybody Bold"/>
                <a:sym typeface="Anybody Bold"/>
              </a:rPr>
              <a:t>buy an electric vehicle.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3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5400000">
            <a:off x="4357725" y="-7016624"/>
            <a:ext cx="13680140" cy="24320248"/>
          </a:xfrm>
          <a:custGeom>
            <a:avLst/>
            <a:gdLst/>
            <a:ahLst/>
            <a:cxnLst/>
            <a:rect r="r" b="b" t="t" l="l"/>
            <a:pathLst>
              <a:path h="24320248" w="13680140">
                <a:moveTo>
                  <a:pt x="13680139" y="0"/>
                </a:moveTo>
                <a:lnTo>
                  <a:pt x="0" y="0"/>
                </a:lnTo>
                <a:lnTo>
                  <a:pt x="0" y="24320248"/>
                </a:lnTo>
                <a:lnTo>
                  <a:pt x="13680139" y="24320248"/>
                </a:lnTo>
                <a:lnTo>
                  <a:pt x="13680139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2123" y="3012217"/>
            <a:ext cx="4251610" cy="8040870"/>
          </a:xfrm>
          <a:custGeom>
            <a:avLst/>
            <a:gdLst/>
            <a:ahLst/>
            <a:cxnLst/>
            <a:rect r="r" b="b" t="t" l="l"/>
            <a:pathLst>
              <a:path h="8040870" w="4251610">
                <a:moveTo>
                  <a:pt x="0" y="0"/>
                </a:moveTo>
                <a:lnTo>
                  <a:pt x="4251610" y="0"/>
                </a:lnTo>
                <a:lnTo>
                  <a:pt x="4251610" y="8040870"/>
                </a:lnTo>
                <a:lnTo>
                  <a:pt x="0" y="80408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369311" y="1971989"/>
            <a:ext cx="8584818" cy="5635772"/>
            <a:chOff x="0" y="0"/>
            <a:chExt cx="11446424" cy="751436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4511760"/>
              <a:ext cx="2772967" cy="3002602"/>
            </a:xfrm>
            <a:custGeom>
              <a:avLst/>
              <a:gdLst/>
              <a:ahLst/>
              <a:cxnLst/>
              <a:rect r="r" b="b" t="t" l="l"/>
              <a:pathLst>
                <a:path h="3002602" w="2772967">
                  <a:moveTo>
                    <a:pt x="0" y="0"/>
                  </a:moveTo>
                  <a:lnTo>
                    <a:pt x="2772967" y="0"/>
                  </a:lnTo>
                  <a:lnTo>
                    <a:pt x="2772967" y="3002603"/>
                  </a:lnTo>
                  <a:lnTo>
                    <a:pt x="0" y="30026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51894" t="-10902" r="-44165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432053" y="5363573"/>
              <a:ext cx="4681751" cy="1804479"/>
            </a:xfrm>
            <a:custGeom>
              <a:avLst/>
              <a:gdLst/>
              <a:ahLst/>
              <a:cxnLst/>
              <a:rect r="r" b="b" t="t" l="l"/>
              <a:pathLst>
                <a:path h="1804479" w="4681751">
                  <a:moveTo>
                    <a:pt x="0" y="0"/>
                  </a:moveTo>
                  <a:lnTo>
                    <a:pt x="4681751" y="0"/>
                  </a:lnTo>
                  <a:lnTo>
                    <a:pt x="4681751" y="1804479"/>
                  </a:lnTo>
                  <a:lnTo>
                    <a:pt x="0" y="18044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79044" r="0" b="-80407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2145063"/>
              <a:ext cx="1909915" cy="1909915"/>
            </a:xfrm>
            <a:custGeom>
              <a:avLst/>
              <a:gdLst/>
              <a:ahLst/>
              <a:cxnLst/>
              <a:rect r="r" b="b" t="t" l="l"/>
              <a:pathLst>
                <a:path h="1909915" w="1909915">
                  <a:moveTo>
                    <a:pt x="0" y="0"/>
                  </a:moveTo>
                  <a:lnTo>
                    <a:pt x="1909915" y="0"/>
                  </a:lnTo>
                  <a:lnTo>
                    <a:pt x="1909915" y="1909915"/>
                  </a:lnTo>
                  <a:lnTo>
                    <a:pt x="0" y="19099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772967" y="2239441"/>
              <a:ext cx="6392877" cy="1721159"/>
            </a:xfrm>
            <a:custGeom>
              <a:avLst/>
              <a:gdLst/>
              <a:ahLst/>
              <a:cxnLst/>
              <a:rect r="r" b="b" t="t" l="l"/>
              <a:pathLst>
                <a:path h="1721159" w="6392877">
                  <a:moveTo>
                    <a:pt x="0" y="0"/>
                  </a:moveTo>
                  <a:lnTo>
                    <a:pt x="6392877" y="0"/>
                  </a:lnTo>
                  <a:lnTo>
                    <a:pt x="6392877" y="1721159"/>
                  </a:lnTo>
                  <a:lnTo>
                    <a:pt x="0" y="17211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883089" y="0"/>
              <a:ext cx="7191918" cy="1141892"/>
            </a:xfrm>
            <a:custGeom>
              <a:avLst/>
              <a:gdLst/>
              <a:ahLst/>
              <a:cxnLst/>
              <a:rect r="r" b="b" t="t" l="l"/>
              <a:pathLst>
                <a:path h="1141892" w="7191918">
                  <a:moveTo>
                    <a:pt x="0" y="0"/>
                  </a:moveTo>
                  <a:lnTo>
                    <a:pt x="7191918" y="0"/>
                  </a:lnTo>
                  <a:lnTo>
                    <a:pt x="7191918" y="1141892"/>
                  </a:lnTo>
                  <a:lnTo>
                    <a:pt x="0" y="1141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371417" y="0"/>
              <a:ext cx="7191918" cy="1141892"/>
            </a:xfrm>
            <a:custGeom>
              <a:avLst/>
              <a:gdLst/>
              <a:ahLst/>
              <a:cxnLst/>
              <a:rect r="r" b="b" t="t" l="l"/>
              <a:pathLst>
                <a:path h="1141892" w="7191918">
                  <a:moveTo>
                    <a:pt x="0" y="0"/>
                  </a:moveTo>
                  <a:lnTo>
                    <a:pt x="7191918" y="0"/>
                  </a:lnTo>
                  <a:lnTo>
                    <a:pt x="7191918" y="1141892"/>
                  </a:lnTo>
                  <a:lnTo>
                    <a:pt x="0" y="1141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798641" y="146820"/>
              <a:ext cx="848252" cy="848252"/>
            </a:xfrm>
            <a:custGeom>
              <a:avLst/>
              <a:gdLst/>
              <a:ahLst/>
              <a:cxnLst/>
              <a:rect r="r" b="b" t="t" l="l"/>
              <a:pathLst>
                <a:path h="848252" w="848252">
                  <a:moveTo>
                    <a:pt x="0" y="0"/>
                  </a:moveTo>
                  <a:lnTo>
                    <a:pt x="848252" y="0"/>
                  </a:lnTo>
                  <a:lnTo>
                    <a:pt x="848252" y="848252"/>
                  </a:lnTo>
                  <a:lnTo>
                    <a:pt x="0" y="8482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2846604" y="113225"/>
              <a:ext cx="7228403" cy="8818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28"/>
                </a:lnSpc>
                <a:spcBef>
                  <a:spcPct val="0"/>
                </a:spcBef>
              </a:pPr>
              <a:r>
                <a:rPr lang="en-US" b="true" sz="3948" spc="39">
                  <a:solidFill>
                    <a:srgbClr val="000000"/>
                  </a:solidFill>
                  <a:latin typeface="Anybody Bold"/>
                  <a:ea typeface="Anybody Bold"/>
                  <a:cs typeface="Anybody Bold"/>
                  <a:sym typeface="Anybody Bold"/>
                </a:rPr>
                <a:t>Technology Stack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0">
              <a:off x="8203436" y="3005643"/>
              <a:ext cx="3242988" cy="4162409"/>
            </a:xfrm>
            <a:custGeom>
              <a:avLst/>
              <a:gdLst/>
              <a:ahLst/>
              <a:cxnLst/>
              <a:rect r="r" b="b" t="t" l="l"/>
              <a:pathLst>
                <a:path h="4162409" w="3242988">
                  <a:moveTo>
                    <a:pt x="0" y="0"/>
                  </a:moveTo>
                  <a:lnTo>
                    <a:pt x="3242988" y="0"/>
                  </a:lnTo>
                  <a:lnTo>
                    <a:pt x="3242988" y="4162409"/>
                  </a:lnTo>
                  <a:lnTo>
                    <a:pt x="0" y="4162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23418" t="0" r="-21998" b="-13296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3351392" y="1755121"/>
            <a:ext cx="4614116" cy="9297966"/>
          </a:xfrm>
          <a:custGeom>
            <a:avLst/>
            <a:gdLst/>
            <a:ahLst/>
            <a:cxnLst/>
            <a:rect r="r" b="b" t="t" l="l"/>
            <a:pathLst>
              <a:path h="9297966" w="4614116">
                <a:moveTo>
                  <a:pt x="0" y="0"/>
                </a:moveTo>
                <a:lnTo>
                  <a:pt x="4614116" y="0"/>
                </a:lnTo>
                <a:lnTo>
                  <a:pt x="4614116" y="9297966"/>
                </a:lnTo>
                <a:lnTo>
                  <a:pt x="0" y="929796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3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5400000">
            <a:off x="4357725" y="-7016624"/>
            <a:ext cx="13680140" cy="24320248"/>
          </a:xfrm>
          <a:custGeom>
            <a:avLst/>
            <a:gdLst/>
            <a:ahLst/>
            <a:cxnLst/>
            <a:rect r="r" b="b" t="t" l="l"/>
            <a:pathLst>
              <a:path h="24320248" w="13680140">
                <a:moveTo>
                  <a:pt x="13680139" y="0"/>
                </a:moveTo>
                <a:lnTo>
                  <a:pt x="0" y="0"/>
                </a:lnTo>
                <a:lnTo>
                  <a:pt x="0" y="24320248"/>
                </a:lnTo>
                <a:lnTo>
                  <a:pt x="13680139" y="24320248"/>
                </a:lnTo>
                <a:lnTo>
                  <a:pt x="13680139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04308" y="1231513"/>
            <a:ext cx="5004959" cy="9398984"/>
          </a:xfrm>
          <a:custGeom>
            <a:avLst/>
            <a:gdLst/>
            <a:ahLst/>
            <a:cxnLst/>
            <a:rect r="r" b="b" t="t" l="l"/>
            <a:pathLst>
              <a:path h="9398984" w="5004959">
                <a:moveTo>
                  <a:pt x="0" y="0"/>
                </a:moveTo>
                <a:lnTo>
                  <a:pt x="5004959" y="0"/>
                </a:lnTo>
                <a:lnTo>
                  <a:pt x="5004959" y="9398983"/>
                </a:lnTo>
                <a:lnTo>
                  <a:pt x="0" y="93989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667841" y="6131029"/>
            <a:ext cx="1148674" cy="1148674"/>
            <a:chOff x="0" y="0"/>
            <a:chExt cx="1531566" cy="1531566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531566" cy="1531566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FFB9E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251043" y="251043"/>
              <a:ext cx="1029480" cy="1029480"/>
            </a:xfrm>
            <a:custGeom>
              <a:avLst/>
              <a:gdLst/>
              <a:ahLst/>
              <a:cxnLst/>
              <a:rect r="r" b="b" t="t" l="l"/>
              <a:pathLst>
                <a:path h="1029480" w="1029480">
                  <a:moveTo>
                    <a:pt x="0" y="0"/>
                  </a:moveTo>
                  <a:lnTo>
                    <a:pt x="1029480" y="0"/>
                  </a:lnTo>
                  <a:lnTo>
                    <a:pt x="1029480" y="1029480"/>
                  </a:lnTo>
                  <a:lnTo>
                    <a:pt x="0" y="1029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667841" y="3456968"/>
            <a:ext cx="1136066" cy="1136066"/>
            <a:chOff x="0" y="0"/>
            <a:chExt cx="1514755" cy="1514755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514755" cy="1514755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FFB9E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48500" lIns="48500" bIns="48500" rIns="485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184790" y="184790"/>
              <a:ext cx="1145176" cy="1145176"/>
            </a:xfrm>
            <a:custGeom>
              <a:avLst/>
              <a:gdLst/>
              <a:ahLst/>
              <a:cxnLst/>
              <a:rect r="r" b="b" t="t" l="l"/>
              <a:pathLst>
                <a:path h="1145176" w="1145176">
                  <a:moveTo>
                    <a:pt x="0" y="0"/>
                  </a:moveTo>
                  <a:lnTo>
                    <a:pt x="1145176" y="0"/>
                  </a:lnTo>
                  <a:lnTo>
                    <a:pt x="1145176" y="1145176"/>
                  </a:lnTo>
                  <a:lnTo>
                    <a:pt x="0" y="1145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5667841" y="4794938"/>
            <a:ext cx="1136066" cy="1136066"/>
            <a:chOff x="0" y="0"/>
            <a:chExt cx="1514755" cy="1514755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514755" cy="1514755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FFB9E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46745" lIns="46745" bIns="46745" rIns="46745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219204" y="186442"/>
              <a:ext cx="1076348" cy="1076348"/>
            </a:xfrm>
            <a:custGeom>
              <a:avLst/>
              <a:gdLst/>
              <a:ahLst/>
              <a:cxnLst/>
              <a:rect r="r" b="b" t="t" l="l"/>
              <a:pathLst>
                <a:path h="1076348" w="1076348">
                  <a:moveTo>
                    <a:pt x="0" y="0"/>
                  </a:moveTo>
                  <a:lnTo>
                    <a:pt x="1076348" y="0"/>
                  </a:lnTo>
                  <a:lnTo>
                    <a:pt x="1076348" y="1076349"/>
                  </a:lnTo>
                  <a:lnTo>
                    <a:pt x="0" y="10763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905968" y="6929839"/>
            <a:ext cx="4289982" cy="681139"/>
          </a:xfrm>
          <a:custGeom>
            <a:avLst/>
            <a:gdLst/>
            <a:ahLst/>
            <a:cxnLst/>
            <a:rect r="r" b="b" t="t" l="l"/>
            <a:pathLst>
              <a:path h="681139" w="4289982">
                <a:moveTo>
                  <a:pt x="0" y="0"/>
                </a:moveTo>
                <a:lnTo>
                  <a:pt x="4289982" y="0"/>
                </a:lnTo>
                <a:lnTo>
                  <a:pt x="4289982" y="681139"/>
                </a:lnTo>
                <a:lnTo>
                  <a:pt x="0" y="6811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905968" y="7737527"/>
            <a:ext cx="4289982" cy="681139"/>
          </a:xfrm>
          <a:custGeom>
            <a:avLst/>
            <a:gdLst/>
            <a:ahLst/>
            <a:cxnLst/>
            <a:rect r="r" b="b" t="t" l="l"/>
            <a:pathLst>
              <a:path h="681139" w="4289982">
                <a:moveTo>
                  <a:pt x="0" y="0"/>
                </a:moveTo>
                <a:lnTo>
                  <a:pt x="4289982" y="0"/>
                </a:lnTo>
                <a:lnTo>
                  <a:pt x="4289982" y="681139"/>
                </a:lnTo>
                <a:lnTo>
                  <a:pt x="0" y="6811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905968" y="8540419"/>
            <a:ext cx="4289982" cy="681139"/>
          </a:xfrm>
          <a:custGeom>
            <a:avLst/>
            <a:gdLst/>
            <a:ahLst/>
            <a:cxnLst/>
            <a:rect r="r" b="b" t="t" l="l"/>
            <a:pathLst>
              <a:path h="681139" w="4289982">
                <a:moveTo>
                  <a:pt x="0" y="0"/>
                </a:moveTo>
                <a:lnTo>
                  <a:pt x="4289982" y="0"/>
                </a:lnTo>
                <a:lnTo>
                  <a:pt x="4289982" y="681139"/>
                </a:lnTo>
                <a:lnTo>
                  <a:pt x="0" y="6811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6999859" y="3736446"/>
            <a:ext cx="2940051" cy="522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6"/>
              </a:lnSpc>
            </a:pPr>
            <a:r>
              <a:rPr lang="en-US" sz="3054" spc="30" b="true">
                <a:solidFill>
                  <a:srgbClr val="FFFFFF"/>
                </a:solidFill>
                <a:latin typeface="Anybody Bold"/>
                <a:ea typeface="Anybody Bold"/>
                <a:cs typeface="Anybody Bold"/>
                <a:sym typeface="Anybody Bold"/>
              </a:rPr>
              <a:t>Free Access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999859" y="6414219"/>
            <a:ext cx="2786590" cy="515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9"/>
              </a:lnSpc>
            </a:pPr>
            <a:r>
              <a:rPr lang="en-US" sz="2949" b="true">
                <a:solidFill>
                  <a:srgbClr val="FFFFFF"/>
                </a:solidFill>
                <a:latin typeface="Anybody Bold"/>
                <a:ea typeface="Anybody Bold"/>
                <a:cs typeface="Anybody Bold"/>
                <a:sym typeface="Anybody Bold"/>
              </a:rPr>
              <a:t>Partnerships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999859" y="5044991"/>
            <a:ext cx="3805112" cy="51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6"/>
              </a:lnSpc>
            </a:pPr>
            <a:r>
              <a:rPr lang="en-US" b="true" sz="2947">
                <a:solidFill>
                  <a:srgbClr val="FFFFFF"/>
                </a:solidFill>
                <a:latin typeface="Anybody Bold"/>
                <a:ea typeface="Anybody Bold"/>
                <a:cs typeface="Anybody Bold"/>
                <a:sym typeface="Anybody Bold"/>
              </a:rPr>
              <a:t>Commission Fee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905968" y="1527804"/>
            <a:ext cx="8425278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39"/>
              </a:lnSpc>
              <a:spcBef>
                <a:spcPct val="0"/>
              </a:spcBef>
            </a:pPr>
            <a:r>
              <a:rPr lang="en-US" b="true" sz="5099" spc="50">
                <a:solidFill>
                  <a:srgbClr val="1BF680"/>
                </a:solidFill>
                <a:latin typeface="Anybody Bold"/>
                <a:ea typeface="Anybody Bold"/>
                <a:cs typeface="Anybody Bold"/>
                <a:sym typeface="Anybody Bold"/>
              </a:rPr>
              <a:t>Business Model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905968" y="2619872"/>
            <a:ext cx="9188790" cy="4235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6"/>
              </a:lnSpc>
            </a:pPr>
            <a:r>
              <a:rPr lang="en-US" sz="3099" spc="30">
                <a:solidFill>
                  <a:srgbClr val="FFFFFF"/>
                </a:solidFill>
                <a:latin typeface="Anybody"/>
                <a:ea typeface="Anybody"/>
                <a:cs typeface="Anybody"/>
                <a:sym typeface="Anybody"/>
              </a:rPr>
              <a:t>Customer Revenue</a:t>
            </a:r>
          </a:p>
          <a:p>
            <a:pPr algn="l" marL="669288" indent="-334644" lvl="1">
              <a:lnSpc>
                <a:spcPts val="4866"/>
              </a:lnSpc>
              <a:buFont typeface="Arial"/>
              <a:buChar char="•"/>
            </a:pPr>
            <a:r>
              <a:rPr lang="en-US" sz="3099" spc="30">
                <a:solidFill>
                  <a:srgbClr val="FFFFFF"/>
                </a:solidFill>
                <a:latin typeface="Anybody"/>
                <a:ea typeface="Anybody"/>
                <a:cs typeface="Anybody"/>
                <a:sym typeface="Anybody"/>
              </a:rPr>
              <a:t>fixed booking fee of 30 PHP</a:t>
            </a:r>
          </a:p>
          <a:p>
            <a:pPr algn="l" marL="669288" indent="-334644" lvl="1">
              <a:lnSpc>
                <a:spcPts val="4866"/>
              </a:lnSpc>
              <a:buFont typeface="Arial"/>
              <a:buChar char="•"/>
            </a:pPr>
            <a:r>
              <a:rPr lang="en-US" sz="3099" spc="30">
                <a:solidFill>
                  <a:srgbClr val="FFFFFF"/>
                </a:solidFill>
                <a:latin typeface="Anybody"/>
                <a:ea typeface="Anybody"/>
                <a:cs typeface="Anybody"/>
                <a:sym typeface="Anybody"/>
              </a:rPr>
              <a:t>2% commission fee of the charging costs</a:t>
            </a:r>
          </a:p>
          <a:p>
            <a:pPr algn="l">
              <a:lnSpc>
                <a:spcPts val="4866"/>
              </a:lnSpc>
            </a:pPr>
          </a:p>
          <a:p>
            <a:pPr algn="l">
              <a:lnSpc>
                <a:spcPts val="4866"/>
              </a:lnSpc>
            </a:pPr>
            <a:r>
              <a:rPr lang="en-US" sz="3099" spc="30">
                <a:solidFill>
                  <a:srgbClr val="FFFFFF"/>
                </a:solidFill>
                <a:latin typeface="Anybody"/>
                <a:ea typeface="Anybody"/>
                <a:cs typeface="Anybody"/>
                <a:sym typeface="Anybody"/>
              </a:rPr>
              <a:t>Charger Owner Revenue</a:t>
            </a:r>
          </a:p>
          <a:p>
            <a:pPr algn="l" marL="669288" indent="-334644" lvl="1">
              <a:lnSpc>
                <a:spcPts val="4866"/>
              </a:lnSpc>
              <a:buFont typeface="Arial"/>
              <a:buChar char="•"/>
            </a:pPr>
            <a:r>
              <a:rPr lang="en-US" sz="3099" spc="30">
                <a:solidFill>
                  <a:srgbClr val="FFFFFF"/>
                </a:solidFill>
                <a:latin typeface="Anybody"/>
                <a:ea typeface="Anybody"/>
                <a:cs typeface="Anybody"/>
                <a:sym typeface="Anybody"/>
              </a:rPr>
              <a:t>monthly listing fee in the app</a:t>
            </a:r>
          </a:p>
          <a:p>
            <a:pPr algn="l">
              <a:lnSpc>
                <a:spcPts val="4866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2299080" y="6923844"/>
            <a:ext cx="3416448" cy="616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70"/>
              </a:lnSpc>
            </a:pPr>
            <a:r>
              <a:rPr lang="en-US" b="true" sz="3550" spc="35">
                <a:solidFill>
                  <a:srgbClr val="000000"/>
                </a:solidFill>
                <a:latin typeface="Anybody Bold"/>
                <a:ea typeface="Anybody Bold"/>
                <a:cs typeface="Anybody Bold"/>
                <a:sym typeface="Anybody Bold"/>
              </a:rPr>
              <a:t>SOM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299080" y="7731532"/>
            <a:ext cx="3416448" cy="616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70"/>
              </a:lnSpc>
            </a:pPr>
            <a:r>
              <a:rPr lang="en-US" b="true" sz="3550" spc="35">
                <a:solidFill>
                  <a:srgbClr val="000000"/>
                </a:solidFill>
                <a:latin typeface="Anybody Bold"/>
                <a:ea typeface="Anybody Bold"/>
                <a:cs typeface="Anybody Bold"/>
                <a:sym typeface="Anybody Bold"/>
              </a:rPr>
              <a:t>SAM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299080" y="8534424"/>
            <a:ext cx="3416448" cy="616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70"/>
              </a:lnSpc>
            </a:pPr>
            <a:r>
              <a:rPr lang="en-US" b="true" sz="3550" spc="35">
                <a:solidFill>
                  <a:srgbClr val="000000"/>
                </a:solidFill>
                <a:latin typeface="Anybody Bold"/>
                <a:ea typeface="Anybody Bold"/>
                <a:cs typeface="Anybody Bold"/>
                <a:sym typeface="Anybody Bold"/>
              </a:rPr>
              <a:t>TAM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409026" y="6857169"/>
            <a:ext cx="3116061" cy="681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55"/>
              </a:lnSpc>
            </a:pPr>
            <a:r>
              <a:rPr lang="en-US" sz="3602" spc="36">
                <a:solidFill>
                  <a:srgbClr val="FFFFFF"/>
                </a:solidFill>
                <a:latin typeface="Anybody"/>
                <a:ea typeface="Anybody"/>
                <a:cs typeface="Anybody"/>
                <a:sym typeface="Anybody"/>
              </a:rPr>
              <a:t>5.6M PHP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409026" y="7666480"/>
            <a:ext cx="2916357" cy="681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55"/>
              </a:lnSpc>
            </a:pPr>
            <a:r>
              <a:rPr lang="en-US" sz="3602" spc="36">
                <a:solidFill>
                  <a:srgbClr val="FFFFFF"/>
                </a:solidFill>
                <a:latin typeface="Anybody"/>
                <a:ea typeface="Anybody"/>
                <a:cs typeface="Anybody"/>
                <a:sym typeface="Anybody"/>
              </a:rPr>
              <a:t>37M PHP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409026" y="8467749"/>
            <a:ext cx="2916357" cy="681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55"/>
              </a:lnSpc>
            </a:pPr>
            <a:r>
              <a:rPr lang="en-US" sz="3602" spc="36">
                <a:solidFill>
                  <a:srgbClr val="FFFFFF"/>
                </a:solidFill>
                <a:latin typeface="Anybody"/>
                <a:ea typeface="Anybody"/>
                <a:cs typeface="Anybody"/>
                <a:sym typeface="Anybody"/>
              </a:rPr>
              <a:t>100M PHP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3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753080" y="-8126175"/>
            <a:ext cx="12948422" cy="23019417"/>
          </a:xfrm>
          <a:custGeom>
            <a:avLst/>
            <a:gdLst/>
            <a:ahLst/>
            <a:cxnLst/>
            <a:rect r="r" b="b" t="t" l="l"/>
            <a:pathLst>
              <a:path h="23019417" w="12948422">
                <a:moveTo>
                  <a:pt x="0" y="0"/>
                </a:moveTo>
                <a:lnTo>
                  <a:pt x="12948422" y="0"/>
                </a:lnTo>
                <a:lnTo>
                  <a:pt x="12948422" y="23019417"/>
                </a:lnTo>
                <a:lnTo>
                  <a:pt x="0" y="230194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33907" y="1279126"/>
            <a:ext cx="2426431" cy="655895"/>
          </a:xfrm>
          <a:custGeom>
            <a:avLst/>
            <a:gdLst/>
            <a:ahLst/>
            <a:cxnLst/>
            <a:rect r="r" b="b" t="t" l="l"/>
            <a:pathLst>
              <a:path h="655895" w="2426431">
                <a:moveTo>
                  <a:pt x="0" y="0"/>
                </a:moveTo>
                <a:lnTo>
                  <a:pt x="2426432" y="0"/>
                </a:lnTo>
                <a:lnTo>
                  <a:pt x="2426432" y="655895"/>
                </a:lnTo>
                <a:lnTo>
                  <a:pt x="0" y="655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51684" y="3431071"/>
            <a:ext cx="9760844" cy="3424858"/>
          </a:xfrm>
          <a:custGeom>
            <a:avLst/>
            <a:gdLst/>
            <a:ahLst/>
            <a:cxnLst/>
            <a:rect r="r" b="b" t="t" l="l"/>
            <a:pathLst>
              <a:path h="3424858" w="9760844">
                <a:moveTo>
                  <a:pt x="0" y="0"/>
                </a:moveTo>
                <a:lnTo>
                  <a:pt x="9760844" y="0"/>
                </a:lnTo>
                <a:lnTo>
                  <a:pt x="9760844" y="3424858"/>
                </a:lnTo>
                <a:lnTo>
                  <a:pt x="0" y="34248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603558" y="6237867"/>
            <a:ext cx="10738484" cy="618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3"/>
              </a:lnSpc>
              <a:spcBef>
                <a:spcPct val="0"/>
              </a:spcBef>
            </a:pPr>
            <a:r>
              <a:rPr lang="en-US" sz="3631" spc="36">
                <a:solidFill>
                  <a:srgbClr val="FFFFFF"/>
                </a:solidFill>
                <a:latin typeface="Anybody"/>
                <a:ea typeface="Anybody"/>
                <a:cs typeface="Anybody"/>
                <a:sym typeface="Anybody"/>
              </a:rPr>
              <a:t>Charging the Future of Sustainable Transport</a:t>
            </a:r>
          </a:p>
        </p:txBody>
      </p:sp>
    </p:spTree>
  </p:cSld>
  <p:clrMapOvr>
    <a:masterClrMapping/>
  </p:clrMapOvr>
  <p:transition spd="fast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3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638248" y="9390155"/>
            <a:ext cx="6750846" cy="1103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2"/>
              </a:lnSpc>
              <a:spcBef>
                <a:spcPct val="0"/>
              </a:spcBef>
            </a:pPr>
            <a:r>
              <a:rPr lang="en-US" b="true" sz="3158" spc="31">
                <a:solidFill>
                  <a:srgbClr val="FFFFFF"/>
                </a:solidFill>
                <a:latin typeface="Anybody Bold"/>
                <a:ea typeface="Anybody Bold"/>
                <a:cs typeface="Anybody Bold"/>
                <a:sym typeface="Anybody Bold"/>
              </a:rPr>
              <a:t>projected peak grid strain for 100,000 EV fleet by 2030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5400000">
            <a:off x="4357725" y="-7016624"/>
            <a:ext cx="13680140" cy="24320248"/>
          </a:xfrm>
          <a:custGeom>
            <a:avLst/>
            <a:gdLst/>
            <a:ahLst/>
            <a:cxnLst/>
            <a:rect r="r" b="b" t="t" l="l"/>
            <a:pathLst>
              <a:path h="24320248" w="13680140">
                <a:moveTo>
                  <a:pt x="13680139" y="0"/>
                </a:moveTo>
                <a:lnTo>
                  <a:pt x="0" y="0"/>
                </a:lnTo>
                <a:lnTo>
                  <a:pt x="0" y="24320248"/>
                </a:lnTo>
                <a:lnTo>
                  <a:pt x="13680139" y="24320248"/>
                </a:lnTo>
                <a:lnTo>
                  <a:pt x="13680139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370688" y="2026600"/>
            <a:ext cx="10079309" cy="5421829"/>
          </a:xfrm>
          <a:custGeom>
            <a:avLst/>
            <a:gdLst/>
            <a:ahLst/>
            <a:cxnLst/>
            <a:rect r="r" b="b" t="t" l="l"/>
            <a:pathLst>
              <a:path h="5421829" w="10079309">
                <a:moveTo>
                  <a:pt x="0" y="0"/>
                </a:moveTo>
                <a:lnTo>
                  <a:pt x="10079309" y="0"/>
                </a:lnTo>
                <a:lnTo>
                  <a:pt x="10079309" y="5421828"/>
                </a:lnTo>
                <a:lnTo>
                  <a:pt x="0" y="54218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96920" y="3363275"/>
            <a:ext cx="7426844" cy="2205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87"/>
              </a:lnSpc>
              <a:spcBef>
                <a:spcPct val="0"/>
              </a:spcBef>
            </a:pPr>
            <a:r>
              <a:rPr lang="en-US" b="true" sz="12848" spc="128">
                <a:solidFill>
                  <a:srgbClr val="4FFB9E"/>
                </a:solidFill>
                <a:latin typeface="Anybody Bold"/>
                <a:ea typeface="Anybody Bold"/>
                <a:cs typeface="Anybody Bold"/>
                <a:sym typeface="Anybody Bold"/>
              </a:rPr>
              <a:t>1:48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96920" y="5169719"/>
            <a:ext cx="7173494" cy="105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7"/>
              </a:lnSpc>
              <a:spcBef>
                <a:spcPct val="0"/>
              </a:spcBef>
            </a:pPr>
            <a:r>
              <a:rPr lang="en-US" b="true" sz="2997" spc="29">
                <a:solidFill>
                  <a:srgbClr val="FFFFFF"/>
                </a:solidFill>
                <a:latin typeface="Anybody Bold"/>
                <a:ea typeface="Anybody Bold"/>
                <a:cs typeface="Anybody Bold"/>
                <a:sym typeface="Anybody Bold"/>
              </a:rPr>
              <a:t>estimated EV Charging Stations to EV ratio as of mid-2025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10800000">
            <a:off x="11094659" y="7793205"/>
            <a:ext cx="10620267" cy="5712819"/>
          </a:xfrm>
          <a:custGeom>
            <a:avLst/>
            <a:gdLst/>
            <a:ahLst/>
            <a:cxnLst/>
            <a:rect r="r" b="b" t="t" l="l"/>
            <a:pathLst>
              <a:path h="5712819" w="10620267">
                <a:moveTo>
                  <a:pt x="0" y="0"/>
                </a:moveTo>
                <a:lnTo>
                  <a:pt x="10620267" y="0"/>
                </a:lnTo>
                <a:lnTo>
                  <a:pt x="10620267" y="5712819"/>
                </a:lnTo>
                <a:lnTo>
                  <a:pt x="0" y="57128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263069" y="9379645"/>
            <a:ext cx="7200623" cy="2146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39"/>
              </a:lnSpc>
              <a:spcBef>
                <a:spcPct val="0"/>
              </a:spcBef>
            </a:pPr>
            <a:r>
              <a:rPr lang="en-US" b="true" sz="12456" spc="124">
                <a:solidFill>
                  <a:srgbClr val="4FFB9E"/>
                </a:solidFill>
                <a:latin typeface="Anybody Bold"/>
                <a:ea typeface="Anybody Bold"/>
                <a:cs typeface="Anybody Bold"/>
                <a:sym typeface="Anybody Bold"/>
              </a:rPr>
              <a:t>10-15%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10800000">
            <a:off x="12798406" y="-1636444"/>
            <a:ext cx="5804512" cy="3122344"/>
          </a:xfrm>
          <a:custGeom>
            <a:avLst/>
            <a:gdLst/>
            <a:ahLst/>
            <a:cxnLst/>
            <a:rect r="r" b="b" t="t" l="l"/>
            <a:pathLst>
              <a:path h="3122344" w="5804512">
                <a:moveTo>
                  <a:pt x="0" y="0"/>
                </a:moveTo>
                <a:lnTo>
                  <a:pt x="5804512" y="0"/>
                </a:lnTo>
                <a:lnTo>
                  <a:pt x="5804512" y="3122344"/>
                </a:lnTo>
                <a:lnTo>
                  <a:pt x="0" y="3122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3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5400000">
            <a:off x="4357725" y="-7016624"/>
            <a:ext cx="13680140" cy="24320248"/>
          </a:xfrm>
          <a:custGeom>
            <a:avLst/>
            <a:gdLst/>
            <a:ahLst/>
            <a:cxnLst/>
            <a:rect r="r" b="b" t="t" l="l"/>
            <a:pathLst>
              <a:path h="24320248" w="13680140">
                <a:moveTo>
                  <a:pt x="13680139" y="0"/>
                </a:moveTo>
                <a:lnTo>
                  <a:pt x="0" y="0"/>
                </a:lnTo>
                <a:lnTo>
                  <a:pt x="0" y="24320248"/>
                </a:lnTo>
                <a:lnTo>
                  <a:pt x="13680139" y="24320248"/>
                </a:lnTo>
                <a:lnTo>
                  <a:pt x="13680139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370688" y="2026600"/>
            <a:ext cx="7515254" cy="4042580"/>
          </a:xfrm>
          <a:custGeom>
            <a:avLst/>
            <a:gdLst/>
            <a:ahLst/>
            <a:cxnLst/>
            <a:rect r="r" b="b" t="t" l="l"/>
            <a:pathLst>
              <a:path h="4042580" w="7515254">
                <a:moveTo>
                  <a:pt x="0" y="0"/>
                </a:moveTo>
                <a:lnTo>
                  <a:pt x="7515254" y="0"/>
                </a:lnTo>
                <a:lnTo>
                  <a:pt x="7515254" y="4042580"/>
                </a:lnTo>
                <a:lnTo>
                  <a:pt x="0" y="40425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59543" y="3007866"/>
            <a:ext cx="5537544" cy="1659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11"/>
              </a:lnSpc>
              <a:spcBef>
                <a:spcPct val="0"/>
              </a:spcBef>
            </a:pPr>
            <a:r>
              <a:rPr lang="en-US" b="true" sz="9579" spc="95">
                <a:solidFill>
                  <a:srgbClr val="4FFB9E"/>
                </a:solidFill>
                <a:latin typeface="Anybody Bold"/>
                <a:ea typeface="Anybody Bold"/>
                <a:cs typeface="Anybody Bold"/>
                <a:sym typeface="Anybody Bold"/>
              </a:rPr>
              <a:t>1:48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59543" y="4362711"/>
            <a:ext cx="5348643" cy="791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9"/>
              </a:lnSpc>
              <a:spcBef>
                <a:spcPct val="0"/>
              </a:spcBef>
            </a:pPr>
            <a:r>
              <a:rPr lang="en-US" b="true" sz="2235" spc="22">
                <a:solidFill>
                  <a:srgbClr val="FFFFFF"/>
                </a:solidFill>
                <a:latin typeface="Anybody Bold"/>
                <a:ea typeface="Anybody Bold"/>
                <a:cs typeface="Anybody Bold"/>
                <a:sym typeface="Anybody Bold"/>
              </a:rPr>
              <a:t>estimated EV Charging Stations to EV ratio as of mid-2025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0800000">
            <a:off x="10244351" y="3088281"/>
            <a:ext cx="10620267" cy="5712819"/>
          </a:xfrm>
          <a:custGeom>
            <a:avLst/>
            <a:gdLst/>
            <a:ahLst/>
            <a:cxnLst/>
            <a:rect r="r" b="b" t="t" l="l"/>
            <a:pathLst>
              <a:path h="5712819" w="10620267">
                <a:moveTo>
                  <a:pt x="0" y="0"/>
                </a:moveTo>
                <a:lnTo>
                  <a:pt x="10620267" y="0"/>
                </a:lnTo>
                <a:lnTo>
                  <a:pt x="10620267" y="5712819"/>
                </a:lnTo>
                <a:lnTo>
                  <a:pt x="0" y="57128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787940" y="4490937"/>
            <a:ext cx="7825443" cy="2329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953"/>
              </a:lnSpc>
              <a:spcBef>
                <a:spcPct val="0"/>
              </a:spcBef>
            </a:pPr>
            <a:r>
              <a:rPr lang="en-US" b="true" sz="13537" spc="135">
                <a:solidFill>
                  <a:srgbClr val="4FFB9E"/>
                </a:solidFill>
                <a:latin typeface="Anybody Bold"/>
                <a:ea typeface="Anybody Bold"/>
                <a:cs typeface="Anybody Bold"/>
                <a:sym typeface="Anybody Bold"/>
              </a:rPr>
              <a:t>10-15%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25239" y="6403670"/>
            <a:ext cx="6750846" cy="1103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2"/>
              </a:lnSpc>
              <a:spcBef>
                <a:spcPct val="0"/>
              </a:spcBef>
            </a:pPr>
            <a:r>
              <a:rPr lang="en-US" b="true" sz="3158" spc="31">
                <a:solidFill>
                  <a:srgbClr val="FFFFFF"/>
                </a:solidFill>
                <a:latin typeface="Anybody Bold"/>
                <a:ea typeface="Anybody Bold"/>
                <a:cs typeface="Anybody Bold"/>
                <a:sym typeface="Anybody Bold"/>
              </a:rPr>
              <a:t>projected peak grid strain for 100,000 EV fleet by 2030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10800000">
            <a:off x="12798406" y="-1636444"/>
            <a:ext cx="5804512" cy="3122344"/>
          </a:xfrm>
          <a:custGeom>
            <a:avLst/>
            <a:gdLst/>
            <a:ahLst/>
            <a:cxnLst/>
            <a:rect r="r" b="b" t="t" l="l"/>
            <a:pathLst>
              <a:path h="3122344" w="5804512">
                <a:moveTo>
                  <a:pt x="0" y="0"/>
                </a:moveTo>
                <a:lnTo>
                  <a:pt x="5804512" y="0"/>
                </a:lnTo>
                <a:lnTo>
                  <a:pt x="5804512" y="3122344"/>
                </a:lnTo>
                <a:lnTo>
                  <a:pt x="0" y="31223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624877" y="9201150"/>
            <a:ext cx="12331385" cy="4326802"/>
            <a:chOff x="0" y="0"/>
            <a:chExt cx="16441847" cy="576906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441847" cy="5769069"/>
            </a:xfrm>
            <a:custGeom>
              <a:avLst/>
              <a:gdLst/>
              <a:ahLst/>
              <a:cxnLst/>
              <a:rect r="r" b="b" t="t" l="l"/>
              <a:pathLst>
                <a:path h="5769069" w="16441847">
                  <a:moveTo>
                    <a:pt x="0" y="0"/>
                  </a:moveTo>
                  <a:lnTo>
                    <a:pt x="16441847" y="0"/>
                  </a:lnTo>
                  <a:lnTo>
                    <a:pt x="16441847" y="5769069"/>
                  </a:lnTo>
                  <a:lnTo>
                    <a:pt x="0" y="57690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962421" y="4761069"/>
              <a:ext cx="15195649" cy="1008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22"/>
                </a:lnSpc>
                <a:spcBef>
                  <a:spcPct val="0"/>
                </a:spcBef>
              </a:pPr>
              <a:r>
                <a:rPr lang="en-US" sz="4587" spc="45">
                  <a:solidFill>
                    <a:srgbClr val="FFFFFF"/>
                  </a:solidFill>
                  <a:latin typeface="Anybody"/>
                  <a:ea typeface="Anybody"/>
                  <a:cs typeface="Anybody"/>
                  <a:sym typeface="Anybody"/>
                </a:rPr>
                <a:t>Charging the Future of Electric Vehicles</a:t>
              </a:r>
            </a:p>
          </p:txBody>
        </p:sp>
      </p:grpSp>
    </p:spTree>
  </p:cSld>
  <p:clrMapOvr>
    <a:masterClrMapping/>
  </p:clrMapOvr>
  <p:transition spd="med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3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753080" y="-8126175"/>
            <a:ext cx="12948422" cy="23019417"/>
          </a:xfrm>
          <a:custGeom>
            <a:avLst/>
            <a:gdLst/>
            <a:ahLst/>
            <a:cxnLst/>
            <a:rect r="r" b="b" t="t" l="l"/>
            <a:pathLst>
              <a:path h="23019417" w="12948422">
                <a:moveTo>
                  <a:pt x="0" y="0"/>
                </a:moveTo>
                <a:lnTo>
                  <a:pt x="12948422" y="0"/>
                </a:lnTo>
                <a:lnTo>
                  <a:pt x="12948422" y="23019417"/>
                </a:lnTo>
                <a:lnTo>
                  <a:pt x="0" y="230194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33907" y="1279126"/>
            <a:ext cx="2426431" cy="655895"/>
          </a:xfrm>
          <a:custGeom>
            <a:avLst/>
            <a:gdLst/>
            <a:ahLst/>
            <a:cxnLst/>
            <a:rect r="r" b="b" t="t" l="l"/>
            <a:pathLst>
              <a:path h="655895" w="2426431">
                <a:moveTo>
                  <a:pt x="0" y="0"/>
                </a:moveTo>
                <a:lnTo>
                  <a:pt x="2426432" y="0"/>
                </a:lnTo>
                <a:lnTo>
                  <a:pt x="2426432" y="655895"/>
                </a:lnTo>
                <a:lnTo>
                  <a:pt x="0" y="655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807107" y="2980099"/>
            <a:ext cx="12331385" cy="4326802"/>
          </a:xfrm>
          <a:custGeom>
            <a:avLst/>
            <a:gdLst/>
            <a:ahLst/>
            <a:cxnLst/>
            <a:rect r="r" b="b" t="t" l="l"/>
            <a:pathLst>
              <a:path h="4326802" w="12331385">
                <a:moveTo>
                  <a:pt x="0" y="0"/>
                </a:moveTo>
                <a:lnTo>
                  <a:pt x="12331386" y="0"/>
                </a:lnTo>
                <a:lnTo>
                  <a:pt x="12331386" y="4326802"/>
                </a:lnTo>
                <a:lnTo>
                  <a:pt x="0" y="43268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619973" y="6527088"/>
            <a:ext cx="13566488" cy="779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2"/>
              </a:lnSpc>
              <a:spcBef>
                <a:spcPct val="0"/>
              </a:spcBef>
            </a:pPr>
            <a:r>
              <a:rPr lang="en-US" sz="4587" spc="45">
                <a:solidFill>
                  <a:srgbClr val="FFFFFF"/>
                </a:solidFill>
                <a:latin typeface="Anybody"/>
                <a:ea typeface="Anybody"/>
                <a:cs typeface="Anybody"/>
                <a:sym typeface="Anybody"/>
              </a:rPr>
              <a:t>Charging the Future of Sustainable Transport</a:t>
            </a:r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3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5400000">
            <a:off x="4357725" y="-7016624"/>
            <a:ext cx="13680140" cy="24320248"/>
          </a:xfrm>
          <a:custGeom>
            <a:avLst/>
            <a:gdLst/>
            <a:ahLst/>
            <a:cxnLst/>
            <a:rect r="r" b="b" t="t" l="l"/>
            <a:pathLst>
              <a:path h="24320248" w="13680140">
                <a:moveTo>
                  <a:pt x="13680139" y="0"/>
                </a:moveTo>
                <a:lnTo>
                  <a:pt x="0" y="0"/>
                </a:lnTo>
                <a:lnTo>
                  <a:pt x="0" y="24320248"/>
                </a:lnTo>
                <a:lnTo>
                  <a:pt x="13680139" y="24320248"/>
                </a:lnTo>
                <a:lnTo>
                  <a:pt x="13680139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68969" y="2055849"/>
            <a:ext cx="9657651" cy="1004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38"/>
              </a:lnSpc>
              <a:spcBef>
                <a:spcPct val="0"/>
              </a:spcBef>
            </a:pPr>
            <a:r>
              <a:rPr lang="en-US" b="true" sz="5813" spc="58">
                <a:solidFill>
                  <a:srgbClr val="FFFFFF"/>
                </a:solidFill>
                <a:latin typeface="Anybody Bold"/>
                <a:ea typeface="Anybody Bold"/>
                <a:cs typeface="Anybody Bold"/>
                <a:sym typeface="Anybody Bold"/>
              </a:rPr>
              <a:t>Primary Objectives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846953" y="1402554"/>
            <a:ext cx="1032310" cy="531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5"/>
              </a:lnSpc>
              <a:spcBef>
                <a:spcPct val="0"/>
              </a:spcBef>
            </a:pPr>
            <a:r>
              <a:rPr lang="en-US" b="true" sz="3082">
                <a:solidFill>
                  <a:srgbClr val="000000"/>
                </a:solidFill>
                <a:latin typeface="Anybody Bold"/>
                <a:ea typeface="Anybody Bold"/>
                <a:cs typeface="Anybody Bold"/>
                <a:sym typeface="Anybody Bold"/>
              </a:rPr>
              <a:t>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846953" y="4270183"/>
            <a:ext cx="1032310" cy="531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5"/>
              </a:lnSpc>
              <a:spcBef>
                <a:spcPct val="0"/>
              </a:spcBef>
            </a:pPr>
            <a:r>
              <a:rPr lang="en-US" b="true" sz="3082">
                <a:solidFill>
                  <a:srgbClr val="000000"/>
                </a:solidFill>
                <a:latin typeface="Anybody Bold"/>
                <a:ea typeface="Anybody Bold"/>
                <a:cs typeface="Anybody Bold"/>
                <a:sym typeface="Anybody Bold"/>
              </a:rPr>
              <a:t>2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15975" y="3929521"/>
            <a:ext cx="5840950" cy="2885015"/>
            <a:chOff x="0" y="0"/>
            <a:chExt cx="7787934" cy="384668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076907"/>
              <a:ext cx="7787934" cy="27697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4"/>
                </a:lnSpc>
                <a:spcBef>
                  <a:spcPct val="0"/>
                </a:spcBef>
              </a:pPr>
              <a:r>
                <a:rPr lang="en-US" b="true" sz="3996" spc="39">
                  <a:solidFill>
                    <a:srgbClr val="4FFB9E"/>
                  </a:solidFill>
                  <a:latin typeface="Anybody Bold"/>
                  <a:ea typeface="Anybody Bold"/>
                  <a:cs typeface="Anybody Bold"/>
                  <a:sym typeface="Anybody Bold"/>
                </a:rPr>
                <a:t>Eliminate EV Driver Anxiety and Encourage EV Use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307211" y="-57150"/>
              <a:ext cx="7478624" cy="6002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98"/>
                </a:lnSpc>
                <a:spcBef>
                  <a:spcPct val="0"/>
                </a:spcBef>
              </a:pPr>
              <a:r>
                <a:rPr lang="en-US" sz="2713" spc="27">
                  <a:solidFill>
                    <a:srgbClr val="FFFFFF"/>
                  </a:solidFill>
                  <a:latin typeface="Anybody"/>
                  <a:ea typeface="Anybody"/>
                  <a:cs typeface="Anybody"/>
                  <a:sym typeface="Anybody"/>
                </a:rPr>
                <a:t>For EV Drivers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53899" y="3929521"/>
            <a:ext cx="5840950" cy="3589865"/>
            <a:chOff x="0" y="0"/>
            <a:chExt cx="7787934" cy="478648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076907"/>
              <a:ext cx="7787934" cy="37095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4"/>
                </a:lnSpc>
                <a:spcBef>
                  <a:spcPct val="0"/>
                </a:spcBef>
              </a:pPr>
              <a:r>
                <a:rPr lang="en-US" b="true" sz="3996" spc="39">
                  <a:solidFill>
                    <a:srgbClr val="4FFB9E"/>
                  </a:solidFill>
                  <a:latin typeface="Anybody Bold"/>
                  <a:ea typeface="Anybody Bold"/>
                  <a:cs typeface="Anybody Bold"/>
                  <a:sym typeface="Anybody Bold"/>
                </a:rPr>
                <a:t>Provide Useful, Precautionary, and Predictive Data on EV Use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52556" y="-57150"/>
              <a:ext cx="7478624" cy="6002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98"/>
                </a:lnSpc>
                <a:spcBef>
                  <a:spcPct val="0"/>
                </a:spcBef>
              </a:pPr>
              <a:r>
                <a:rPr lang="en-US" sz="2713" spc="27">
                  <a:solidFill>
                    <a:srgbClr val="FFFFFF"/>
                  </a:solidFill>
                  <a:latin typeface="Anybody"/>
                  <a:ea typeface="Anybody"/>
                  <a:cs typeface="Anybody"/>
                  <a:sym typeface="Anybody"/>
                </a:rPr>
                <a:t>For Relevent Agencies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190250" y="3929521"/>
            <a:ext cx="5840950" cy="2885015"/>
            <a:chOff x="0" y="0"/>
            <a:chExt cx="7787934" cy="3846686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1076907"/>
              <a:ext cx="7787934" cy="27697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4"/>
                </a:lnSpc>
                <a:spcBef>
                  <a:spcPct val="0"/>
                </a:spcBef>
              </a:pPr>
              <a:r>
                <a:rPr lang="en-US" b="true" sz="3996" spc="39">
                  <a:solidFill>
                    <a:srgbClr val="4FFB9E"/>
                  </a:solidFill>
                  <a:latin typeface="Anybody Bold"/>
                  <a:ea typeface="Anybody Bold"/>
                  <a:cs typeface="Anybody Bold"/>
                  <a:sym typeface="Anybody Bold"/>
                </a:rPr>
                <a:t>Create a Business With the Community at Its Core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52556" y="-57150"/>
              <a:ext cx="7478624" cy="6002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98"/>
                </a:lnSpc>
                <a:spcBef>
                  <a:spcPct val="0"/>
                </a:spcBef>
              </a:pPr>
              <a:r>
                <a:rPr lang="en-US" sz="2713" spc="27">
                  <a:solidFill>
                    <a:srgbClr val="FFFFFF"/>
                  </a:solidFill>
                  <a:latin typeface="Anybody"/>
                  <a:ea typeface="Anybody"/>
                  <a:cs typeface="Anybody"/>
                  <a:sym typeface="Anybody"/>
                </a:rPr>
                <a:t>For Households and SMEs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3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5400000">
            <a:off x="4357725" y="-7016624"/>
            <a:ext cx="13680140" cy="24320248"/>
          </a:xfrm>
          <a:custGeom>
            <a:avLst/>
            <a:gdLst/>
            <a:ahLst/>
            <a:cxnLst/>
            <a:rect r="r" b="b" t="t" l="l"/>
            <a:pathLst>
              <a:path h="24320248" w="13680140">
                <a:moveTo>
                  <a:pt x="13680139" y="0"/>
                </a:moveTo>
                <a:lnTo>
                  <a:pt x="0" y="0"/>
                </a:lnTo>
                <a:lnTo>
                  <a:pt x="0" y="24320248"/>
                </a:lnTo>
                <a:lnTo>
                  <a:pt x="13680139" y="24320248"/>
                </a:lnTo>
                <a:lnTo>
                  <a:pt x="13680139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06962" y="2154990"/>
            <a:ext cx="9253687" cy="1673854"/>
            <a:chOff x="0" y="0"/>
            <a:chExt cx="12338249" cy="22318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3359728" y="0"/>
              <a:ext cx="5618792" cy="892120"/>
            </a:xfrm>
            <a:custGeom>
              <a:avLst/>
              <a:gdLst/>
              <a:ahLst/>
              <a:cxnLst/>
              <a:rect r="r" b="b" t="t" l="l"/>
              <a:pathLst>
                <a:path h="892120" w="5618792">
                  <a:moveTo>
                    <a:pt x="0" y="0"/>
                  </a:moveTo>
                  <a:lnTo>
                    <a:pt x="5618793" y="0"/>
                  </a:lnTo>
                  <a:lnTo>
                    <a:pt x="5618793" y="892120"/>
                  </a:lnTo>
                  <a:lnTo>
                    <a:pt x="0" y="892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654597" y="222254"/>
              <a:ext cx="461709" cy="461709"/>
            </a:xfrm>
            <a:custGeom>
              <a:avLst/>
              <a:gdLst/>
              <a:ahLst/>
              <a:cxnLst/>
              <a:rect r="r" b="b" t="t" l="l"/>
              <a:pathLst>
                <a:path h="461709" w="461709">
                  <a:moveTo>
                    <a:pt x="0" y="0"/>
                  </a:moveTo>
                  <a:lnTo>
                    <a:pt x="461709" y="0"/>
                  </a:lnTo>
                  <a:lnTo>
                    <a:pt x="461709" y="461709"/>
                  </a:lnTo>
                  <a:lnTo>
                    <a:pt x="0" y="46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4296892" y="75442"/>
              <a:ext cx="4401873" cy="688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19"/>
                </a:lnSpc>
                <a:spcBef>
                  <a:spcPct val="0"/>
                </a:spcBef>
              </a:pPr>
              <a:r>
                <a:rPr lang="en-US" b="true" sz="3085" spc="30">
                  <a:solidFill>
                    <a:srgbClr val="000000"/>
                  </a:solidFill>
                  <a:latin typeface="Anybody Bold"/>
                  <a:ea typeface="Anybody Bold"/>
                  <a:cs typeface="Anybody Bold"/>
                  <a:sym typeface="Anybody Bold"/>
                </a:rPr>
                <a:t>Smart Routing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217287"/>
              <a:ext cx="12338249" cy="10145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 spc="22">
                  <a:solidFill>
                    <a:srgbClr val="FFFFFF"/>
                  </a:solidFill>
                  <a:latin typeface="Anybody"/>
                  <a:ea typeface="Anybody"/>
                  <a:cs typeface="Anybody"/>
                  <a:sym typeface="Anybody"/>
                </a:rPr>
                <a:t>Recommends the best routes based on distance, battery capacity, and station availability, and risks of the route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821817" y="1230094"/>
            <a:ext cx="3978853" cy="7763617"/>
          </a:xfrm>
          <a:custGeom>
            <a:avLst/>
            <a:gdLst/>
            <a:ahLst/>
            <a:cxnLst/>
            <a:rect r="r" b="b" t="t" l="l"/>
            <a:pathLst>
              <a:path h="7763617" w="3978853">
                <a:moveTo>
                  <a:pt x="0" y="0"/>
                </a:moveTo>
                <a:lnTo>
                  <a:pt x="3978854" y="0"/>
                </a:lnTo>
                <a:lnTo>
                  <a:pt x="3978854" y="7763617"/>
                </a:lnTo>
                <a:lnTo>
                  <a:pt x="0" y="77636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22753" y="2123392"/>
            <a:ext cx="4523386" cy="8595508"/>
          </a:xfrm>
          <a:custGeom>
            <a:avLst/>
            <a:gdLst/>
            <a:ahLst/>
            <a:cxnLst/>
            <a:rect r="r" b="b" t="t" l="l"/>
            <a:pathLst>
              <a:path h="8595508" w="4523386">
                <a:moveTo>
                  <a:pt x="0" y="0"/>
                </a:moveTo>
                <a:lnTo>
                  <a:pt x="4523386" y="0"/>
                </a:lnTo>
                <a:lnTo>
                  <a:pt x="4523386" y="8595509"/>
                </a:lnTo>
                <a:lnTo>
                  <a:pt x="0" y="85955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518318" y="4312503"/>
            <a:ext cx="8630975" cy="1661995"/>
            <a:chOff x="0" y="0"/>
            <a:chExt cx="11507966" cy="221599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201475"/>
              <a:ext cx="11507966" cy="10145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 spc="22">
                  <a:solidFill>
                    <a:srgbClr val="FFFFFF"/>
                  </a:solidFill>
                  <a:latin typeface="Anybody"/>
                  <a:ea typeface="Anybody"/>
                  <a:cs typeface="Anybody"/>
                  <a:sym typeface="Anybody"/>
                </a:rPr>
                <a:t>Collates EV use and trends from clusters into a dashboard for power monitoring and management</a:t>
              </a:r>
            </a:p>
          </p:txBody>
        </p:sp>
        <p:sp>
          <p:nvSpPr>
            <p:cNvPr name="Freeform 12" id="12"/>
            <p:cNvSpPr/>
            <p:nvPr/>
          </p:nvSpPr>
          <p:spPr>
            <a:xfrm flipH="false" flipV="false" rot="0">
              <a:off x="2314097" y="0"/>
              <a:ext cx="5618792" cy="892120"/>
            </a:xfrm>
            <a:custGeom>
              <a:avLst/>
              <a:gdLst/>
              <a:ahLst/>
              <a:cxnLst/>
              <a:rect r="r" b="b" t="t" l="l"/>
              <a:pathLst>
                <a:path h="892120" w="5618792">
                  <a:moveTo>
                    <a:pt x="0" y="0"/>
                  </a:moveTo>
                  <a:lnTo>
                    <a:pt x="5618793" y="0"/>
                  </a:lnTo>
                  <a:lnTo>
                    <a:pt x="5618793" y="892120"/>
                  </a:lnTo>
                  <a:lnTo>
                    <a:pt x="0" y="892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3495114" y="0"/>
              <a:ext cx="5618792" cy="892120"/>
            </a:xfrm>
            <a:custGeom>
              <a:avLst/>
              <a:gdLst/>
              <a:ahLst/>
              <a:cxnLst/>
              <a:rect r="r" b="b" t="t" l="l"/>
              <a:pathLst>
                <a:path h="892120" w="5618792">
                  <a:moveTo>
                    <a:pt x="0" y="0"/>
                  </a:moveTo>
                  <a:lnTo>
                    <a:pt x="5618792" y="0"/>
                  </a:lnTo>
                  <a:lnTo>
                    <a:pt x="5618792" y="892120"/>
                  </a:lnTo>
                  <a:lnTo>
                    <a:pt x="0" y="892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3466610" y="68394"/>
              <a:ext cx="5647297" cy="688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19"/>
                </a:lnSpc>
                <a:spcBef>
                  <a:spcPct val="0"/>
                </a:spcBef>
              </a:pPr>
              <a:r>
                <a:rPr lang="en-US" b="true" sz="3085" spc="30">
                  <a:solidFill>
                    <a:srgbClr val="000000"/>
                  </a:solidFill>
                  <a:latin typeface="Anybody Bold"/>
                  <a:ea typeface="Anybody Bold"/>
                  <a:cs typeface="Anybody Bold"/>
                  <a:sym typeface="Anybody Bold"/>
                </a:rPr>
                <a:t>EV Use Monitoring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0">
              <a:off x="2557158" y="67534"/>
              <a:ext cx="757051" cy="757051"/>
            </a:xfrm>
            <a:custGeom>
              <a:avLst/>
              <a:gdLst/>
              <a:ahLst/>
              <a:cxnLst/>
              <a:rect r="r" b="b" t="t" l="l"/>
              <a:pathLst>
                <a:path h="757051" w="757051">
                  <a:moveTo>
                    <a:pt x="0" y="0"/>
                  </a:moveTo>
                  <a:lnTo>
                    <a:pt x="757052" y="0"/>
                  </a:lnTo>
                  <a:lnTo>
                    <a:pt x="757052" y="757052"/>
                  </a:lnTo>
                  <a:lnTo>
                    <a:pt x="0" y="7570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518318" y="6460272"/>
            <a:ext cx="8630975" cy="1683116"/>
            <a:chOff x="0" y="0"/>
            <a:chExt cx="11507966" cy="2244154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1229636"/>
              <a:ext cx="11507966" cy="10145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 spc="22">
                  <a:solidFill>
                    <a:srgbClr val="FFFFFF"/>
                  </a:solidFill>
                  <a:latin typeface="Anybody"/>
                  <a:ea typeface="Anybody"/>
                  <a:cs typeface="Anybody"/>
                  <a:sym typeface="Anybody"/>
                </a:rPr>
                <a:t>Allows households and SMEs to join the charging network through the app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1785991" y="56322"/>
              <a:ext cx="5618792" cy="892120"/>
            </a:xfrm>
            <a:custGeom>
              <a:avLst/>
              <a:gdLst/>
              <a:ahLst/>
              <a:cxnLst/>
              <a:rect r="r" b="b" t="t" l="l"/>
              <a:pathLst>
                <a:path h="892120" w="5618792">
                  <a:moveTo>
                    <a:pt x="0" y="0"/>
                  </a:moveTo>
                  <a:lnTo>
                    <a:pt x="5618792" y="0"/>
                  </a:lnTo>
                  <a:lnTo>
                    <a:pt x="5618792" y="892121"/>
                  </a:lnTo>
                  <a:lnTo>
                    <a:pt x="0" y="892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4299829" y="56322"/>
              <a:ext cx="5618792" cy="892120"/>
            </a:xfrm>
            <a:custGeom>
              <a:avLst/>
              <a:gdLst/>
              <a:ahLst/>
              <a:cxnLst/>
              <a:rect r="r" b="b" t="t" l="l"/>
              <a:pathLst>
                <a:path h="892120" w="5618792">
                  <a:moveTo>
                    <a:pt x="0" y="0"/>
                  </a:moveTo>
                  <a:lnTo>
                    <a:pt x="5618792" y="0"/>
                  </a:lnTo>
                  <a:lnTo>
                    <a:pt x="5618792" y="892121"/>
                  </a:lnTo>
                  <a:lnTo>
                    <a:pt x="0" y="8921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3091449" y="124716"/>
              <a:ext cx="6674225" cy="688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19"/>
                </a:lnSpc>
                <a:spcBef>
                  <a:spcPct val="0"/>
                </a:spcBef>
              </a:pPr>
              <a:r>
                <a:rPr lang="en-US" b="true" sz="3085" spc="30">
                  <a:solidFill>
                    <a:srgbClr val="000000"/>
                  </a:solidFill>
                  <a:latin typeface="Anybody Bold"/>
                  <a:ea typeface="Anybody Bold"/>
                  <a:cs typeface="Anybody Bold"/>
                  <a:sym typeface="Anybody Bold"/>
                </a:rPr>
                <a:t>Peer-to-Peer Renting</a:t>
              </a:r>
            </a:p>
          </p:txBody>
        </p:sp>
        <p:sp>
          <p:nvSpPr>
            <p:cNvPr name="Freeform 21" id="21"/>
            <p:cNvSpPr/>
            <p:nvPr/>
          </p:nvSpPr>
          <p:spPr>
            <a:xfrm flipH="false" flipV="false" rot="0">
              <a:off x="1990607" y="0"/>
              <a:ext cx="948443" cy="948443"/>
            </a:xfrm>
            <a:custGeom>
              <a:avLst/>
              <a:gdLst/>
              <a:ahLst/>
              <a:cxnLst/>
              <a:rect r="r" b="b" t="t" l="l"/>
              <a:pathLst>
                <a:path h="948443" w="948443">
                  <a:moveTo>
                    <a:pt x="0" y="0"/>
                  </a:moveTo>
                  <a:lnTo>
                    <a:pt x="948442" y="0"/>
                  </a:lnTo>
                  <a:lnTo>
                    <a:pt x="948442" y="948443"/>
                  </a:lnTo>
                  <a:lnTo>
                    <a:pt x="0" y="948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3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5400000">
            <a:off x="4357725" y="-7016624"/>
            <a:ext cx="13680140" cy="24320248"/>
          </a:xfrm>
          <a:custGeom>
            <a:avLst/>
            <a:gdLst/>
            <a:ahLst/>
            <a:cxnLst/>
            <a:rect r="r" b="b" t="t" l="l"/>
            <a:pathLst>
              <a:path h="24320248" w="13680140">
                <a:moveTo>
                  <a:pt x="13680139" y="0"/>
                </a:moveTo>
                <a:lnTo>
                  <a:pt x="0" y="0"/>
                </a:lnTo>
                <a:lnTo>
                  <a:pt x="0" y="24320248"/>
                </a:lnTo>
                <a:lnTo>
                  <a:pt x="13680139" y="24320248"/>
                </a:lnTo>
                <a:lnTo>
                  <a:pt x="13680139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59165" y="3831426"/>
            <a:ext cx="4214094" cy="669090"/>
            <a:chOff x="0" y="0"/>
            <a:chExt cx="5618792" cy="8921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18792" cy="892120"/>
            </a:xfrm>
            <a:custGeom>
              <a:avLst/>
              <a:gdLst/>
              <a:ahLst/>
              <a:cxnLst/>
              <a:rect r="r" b="b" t="t" l="l"/>
              <a:pathLst>
                <a:path h="892120" w="5618792">
                  <a:moveTo>
                    <a:pt x="0" y="0"/>
                  </a:moveTo>
                  <a:lnTo>
                    <a:pt x="5618792" y="0"/>
                  </a:lnTo>
                  <a:lnTo>
                    <a:pt x="5618792" y="892120"/>
                  </a:lnTo>
                  <a:lnTo>
                    <a:pt x="0" y="892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94869" y="222254"/>
              <a:ext cx="461709" cy="461709"/>
            </a:xfrm>
            <a:custGeom>
              <a:avLst/>
              <a:gdLst/>
              <a:ahLst/>
              <a:cxnLst/>
              <a:rect r="r" b="b" t="t" l="l"/>
              <a:pathLst>
                <a:path h="461709" w="461709">
                  <a:moveTo>
                    <a:pt x="0" y="0"/>
                  </a:moveTo>
                  <a:lnTo>
                    <a:pt x="461708" y="0"/>
                  </a:lnTo>
                  <a:lnTo>
                    <a:pt x="461708" y="461709"/>
                  </a:lnTo>
                  <a:lnTo>
                    <a:pt x="0" y="46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937164" y="75442"/>
              <a:ext cx="4401873" cy="688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19"/>
                </a:lnSpc>
                <a:spcBef>
                  <a:spcPct val="0"/>
                </a:spcBef>
              </a:pPr>
              <a:r>
                <a:rPr lang="en-US" b="true" sz="3085" spc="30">
                  <a:solidFill>
                    <a:srgbClr val="000000"/>
                  </a:solidFill>
                  <a:latin typeface="Anybody Bold"/>
                  <a:ea typeface="Anybody Bold"/>
                  <a:cs typeface="Anybody Bold"/>
                  <a:sym typeface="Anybody Bold"/>
                </a:rPr>
                <a:t>Smart Routing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673568" y="1554751"/>
            <a:ext cx="3704049" cy="7246349"/>
          </a:xfrm>
          <a:custGeom>
            <a:avLst/>
            <a:gdLst/>
            <a:ahLst/>
            <a:cxnLst/>
            <a:rect r="r" b="b" t="t" l="l"/>
            <a:pathLst>
              <a:path h="7246349" w="3704049">
                <a:moveTo>
                  <a:pt x="0" y="0"/>
                </a:moveTo>
                <a:lnTo>
                  <a:pt x="3704049" y="0"/>
                </a:lnTo>
                <a:lnTo>
                  <a:pt x="3704049" y="7246349"/>
                </a:lnTo>
                <a:lnTo>
                  <a:pt x="0" y="72463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951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02276" y="1623601"/>
            <a:ext cx="3729187" cy="7177499"/>
          </a:xfrm>
          <a:custGeom>
            <a:avLst/>
            <a:gdLst/>
            <a:ahLst/>
            <a:cxnLst/>
            <a:rect r="r" b="b" t="t" l="l"/>
            <a:pathLst>
              <a:path h="7177499" w="3729187">
                <a:moveTo>
                  <a:pt x="0" y="0"/>
                </a:moveTo>
                <a:lnTo>
                  <a:pt x="3729186" y="0"/>
                </a:lnTo>
                <a:lnTo>
                  <a:pt x="3729186" y="7177499"/>
                </a:lnTo>
                <a:lnTo>
                  <a:pt x="0" y="71774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489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352517" y="1520325"/>
            <a:ext cx="3678683" cy="7143074"/>
          </a:xfrm>
          <a:custGeom>
            <a:avLst/>
            <a:gdLst/>
            <a:ahLst/>
            <a:cxnLst/>
            <a:rect r="r" b="b" t="t" l="l"/>
            <a:pathLst>
              <a:path h="7143074" w="3678683">
                <a:moveTo>
                  <a:pt x="0" y="0"/>
                </a:moveTo>
                <a:lnTo>
                  <a:pt x="3678683" y="0"/>
                </a:lnTo>
                <a:lnTo>
                  <a:pt x="3678683" y="7143074"/>
                </a:lnTo>
                <a:lnTo>
                  <a:pt x="0" y="71430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727107" y="1554751"/>
            <a:ext cx="3625411" cy="7108648"/>
          </a:xfrm>
          <a:custGeom>
            <a:avLst/>
            <a:gdLst/>
            <a:ahLst/>
            <a:cxnLst/>
            <a:rect r="r" b="b" t="t" l="l"/>
            <a:pathLst>
              <a:path h="7108648" w="3625411">
                <a:moveTo>
                  <a:pt x="0" y="0"/>
                </a:moveTo>
                <a:lnTo>
                  <a:pt x="3625410" y="0"/>
                </a:lnTo>
                <a:lnTo>
                  <a:pt x="3625410" y="7108648"/>
                </a:lnTo>
                <a:lnTo>
                  <a:pt x="0" y="71086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31966" y="4785736"/>
            <a:ext cx="5868493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spc="22">
                <a:solidFill>
                  <a:srgbClr val="FFFFFF"/>
                </a:solidFill>
                <a:latin typeface="Anybody"/>
                <a:ea typeface="Anybody"/>
                <a:cs typeface="Anybody"/>
                <a:sym typeface="Anybody"/>
              </a:rPr>
              <a:t>Recommends the best routes based on distance, battery capacity, and station availability, and risks of the route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3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5400000">
            <a:off x="4357725" y="-7016624"/>
            <a:ext cx="13680140" cy="24320248"/>
          </a:xfrm>
          <a:custGeom>
            <a:avLst/>
            <a:gdLst/>
            <a:ahLst/>
            <a:cxnLst/>
            <a:rect r="r" b="b" t="t" l="l"/>
            <a:pathLst>
              <a:path h="24320248" w="13680140">
                <a:moveTo>
                  <a:pt x="13680139" y="0"/>
                </a:moveTo>
                <a:lnTo>
                  <a:pt x="0" y="0"/>
                </a:lnTo>
                <a:lnTo>
                  <a:pt x="0" y="24320248"/>
                </a:lnTo>
                <a:lnTo>
                  <a:pt x="13680139" y="24320248"/>
                </a:lnTo>
                <a:lnTo>
                  <a:pt x="13680139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87839" y="1379455"/>
            <a:ext cx="466487" cy="466487"/>
          </a:xfrm>
          <a:custGeom>
            <a:avLst/>
            <a:gdLst/>
            <a:ahLst/>
            <a:cxnLst/>
            <a:rect r="r" b="b" t="t" l="l"/>
            <a:pathLst>
              <a:path h="466487" w="466487">
                <a:moveTo>
                  <a:pt x="0" y="0"/>
                </a:moveTo>
                <a:lnTo>
                  <a:pt x="466487" y="0"/>
                </a:lnTo>
                <a:lnTo>
                  <a:pt x="466487" y="466487"/>
                </a:lnTo>
                <a:lnTo>
                  <a:pt x="0" y="4664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48314" y="3831426"/>
            <a:ext cx="5099857" cy="669090"/>
            <a:chOff x="0" y="0"/>
            <a:chExt cx="6799809" cy="8921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18792" cy="892120"/>
            </a:xfrm>
            <a:custGeom>
              <a:avLst/>
              <a:gdLst/>
              <a:ahLst/>
              <a:cxnLst/>
              <a:rect r="r" b="b" t="t" l="l"/>
              <a:pathLst>
                <a:path h="892120" w="5618792">
                  <a:moveTo>
                    <a:pt x="0" y="0"/>
                  </a:moveTo>
                  <a:lnTo>
                    <a:pt x="5618792" y="0"/>
                  </a:lnTo>
                  <a:lnTo>
                    <a:pt x="5618792" y="892120"/>
                  </a:lnTo>
                  <a:lnTo>
                    <a:pt x="0" y="892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81017" y="0"/>
              <a:ext cx="5618792" cy="892120"/>
            </a:xfrm>
            <a:custGeom>
              <a:avLst/>
              <a:gdLst/>
              <a:ahLst/>
              <a:cxnLst/>
              <a:rect r="r" b="b" t="t" l="l"/>
              <a:pathLst>
                <a:path h="892120" w="5618792">
                  <a:moveTo>
                    <a:pt x="0" y="0"/>
                  </a:moveTo>
                  <a:lnTo>
                    <a:pt x="5618792" y="0"/>
                  </a:lnTo>
                  <a:lnTo>
                    <a:pt x="5618792" y="892120"/>
                  </a:lnTo>
                  <a:lnTo>
                    <a:pt x="0" y="892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152512" y="68394"/>
              <a:ext cx="5647297" cy="6886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19"/>
                </a:lnSpc>
                <a:spcBef>
                  <a:spcPct val="0"/>
                </a:spcBef>
              </a:pPr>
              <a:r>
                <a:rPr lang="en-US" b="true" sz="3085" spc="30">
                  <a:solidFill>
                    <a:srgbClr val="000000"/>
                  </a:solidFill>
                  <a:latin typeface="Anybody Bold"/>
                  <a:ea typeface="Anybody Bold"/>
                  <a:cs typeface="Anybody Bold"/>
                  <a:sym typeface="Anybody Bold"/>
                </a:rPr>
                <a:t>EV Use Monitoring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243061" y="67534"/>
              <a:ext cx="757051" cy="757051"/>
            </a:xfrm>
            <a:custGeom>
              <a:avLst/>
              <a:gdLst/>
              <a:ahLst/>
              <a:cxnLst/>
              <a:rect r="r" b="b" t="t" l="l"/>
              <a:pathLst>
                <a:path h="757051" w="757051">
                  <a:moveTo>
                    <a:pt x="0" y="0"/>
                  </a:moveTo>
                  <a:lnTo>
                    <a:pt x="757051" y="0"/>
                  </a:lnTo>
                  <a:lnTo>
                    <a:pt x="757051" y="757052"/>
                  </a:lnTo>
                  <a:lnTo>
                    <a:pt x="0" y="7570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2197232" y="1662346"/>
            <a:ext cx="3953085" cy="7138754"/>
          </a:xfrm>
          <a:custGeom>
            <a:avLst/>
            <a:gdLst/>
            <a:ahLst/>
            <a:cxnLst/>
            <a:rect r="r" b="b" t="t" l="l"/>
            <a:pathLst>
              <a:path h="7138754" w="3953085">
                <a:moveTo>
                  <a:pt x="0" y="0"/>
                </a:moveTo>
                <a:lnTo>
                  <a:pt x="3953085" y="0"/>
                </a:lnTo>
                <a:lnTo>
                  <a:pt x="3953085" y="7138754"/>
                </a:lnTo>
                <a:lnTo>
                  <a:pt x="0" y="71387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739001" y="1562086"/>
            <a:ext cx="3992821" cy="7162828"/>
          </a:xfrm>
          <a:custGeom>
            <a:avLst/>
            <a:gdLst/>
            <a:ahLst/>
            <a:cxnLst/>
            <a:rect r="r" b="b" t="t" l="l"/>
            <a:pathLst>
              <a:path h="7162828" w="3992821">
                <a:moveTo>
                  <a:pt x="0" y="0"/>
                </a:moveTo>
                <a:lnTo>
                  <a:pt x="3992822" y="0"/>
                </a:lnTo>
                <a:lnTo>
                  <a:pt x="3992822" y="7162828"/>
                </a:lnTo>
                <a:lnTo>
                  <a:pt x="0" y="71628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352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496981" y="2453100"/>
            <a:ext cx="3700251" cy="5380799"/>
          </a:xfrm>
          <a:custGeom>
            <a:avLst/>
            <a:gdLst/>
            <a:ahLst/>
            <a:cxnLst/>
            <a:rect r="r" b="b" t="t" l="l"/>
            <a:pathLst>
              <a:path h="5380799" w="3700251">
                <a:moveTo>
                  <a:pt x="0" y="0"/>
                </a:moveTo>
                <a:lnTo>
                  <a:pt x="3700251" y="0"/>
                </a:lnTo>
                <a:lnTo>
                  <a:pt x="3700251" y="5380800"/>
                </a:lnTo>
                <a:lnTo>
                  <a:pt x="0" y="5380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3418" t="0" r="-21998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14400" y="4785736"/>
            <a:ext cx="5567684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spc="22">
                <a:solidFill>
                  <a:srgbClr val="FFFFFF"/>
                </a:solidFill>
                <a:latin typeface="Anybody"/>
                <a:ea typeface="Anybody"/>
                <a:cs typeface="Anybody"/>
                <a:sym typeface="Anybody"/>
              </a:rPr>
              <a:t>Collates EV use and trends from clusters into a dashboard for power monitoring and management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403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5400000">
            <a:off x="4357725" y="-7016624"/>
            <a:ext cx="13680140" cy="24320248"/>
          </a:xfrm>
          <a:custGeom>
            <a:avLst/>
            <a:gdLst/>
            <a:ahLst/>
            <a:cxnLst/>
            <a:rect r="r" b="b" t="t" l="l"/>
            <a:pathLst>
              <a:path h="24320248" w="13680140">
                <a:moveTo>
                  <a:pt x="13680139" y="0"/>
                </a:moveTo>
                <a:lnTo>
                  <a:pt x="0" y="0"/>
                </a:lnTo>
                <a:lnTo>
                  <a:pt x="0" y="24320248"/>
                </a:lnTo>
                <a:lnTo>
                  <a:pt x="13680139" y="24320248"/>
                </a:lnTo>
                <a:lnTo>
                  <a:pt x="13680139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87839" y="1379455"/>
            <a:ext cx="466487" cy="466487"/>
          </a:xfrm>
          <a:custGeom>
            <a:avLst/>
            <a:gdLst/>
            <a:ahLst/>
            <a:cxnLst/>
            <a:rect r="r" b="b" t="t" l="l"/>
            <a:pathLst>
              <a:path h="466487" w="466487">
                <a:moveTo>
                  <a:pt x="0" y="0"/>
                </a:moveTo>
                <a:lnTo>
                  <a:pt x="466487" y="0"/>
                </a:lnTo>
                <a:lnTo>
                  <a:pt x="466487" y="466487"/>
                </a:lnTo>
                <a:lnTo>
                  <a:pt x="0" y="4664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47501" y="3851478"/>
            <a:ext cx="4192426" cy="669090"/>
          </a:xfrm>
          <a:custGeom>
            <a:avLst/>
            <a:gdLst/>
            <a:ahLst/>
            <a:cxnLst/>
            <a:rect r="r" b="b" t="t" l="l"/>
            <a:pathLst>
              <a:path h="669090" w="4192426">
                <a:moveTo>
                  <a:pt x="0" y="0"/>
                </a:moveTo>
                <a:lnTo>
                  <a:pt x="4192426" y="0"/>
                </a:lnTo>
                <a:lnTo>
                  <a:pt x="4192426" y="669090"/>
                </a:lnTo>
                <a:lnTo>
                  <a:pt x="0" y="6690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8" t="0" r="-258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623185" y="3851478"/>
            <a:ext cx="4192426" cy="669090"/>
          </a:xfrm>
          <a:custGeom>
            <a:avLst/>
            <a:gdLst/>
            <a:ahLst/>
            <a:cxnLst/>
            <a:rect r="r" b="b" t="t" l="l"/>
            <a:pathLst>
              <a:path h="669090" w="4192426">
                <a:moveTo>
                  <a:pt x="0" y="0"/>
                </a:moveTo>
                <a:lnTo>
                  <a:pt x="4192426" y="0"/>
                </a:lnTo>
                <a:lnTo>
                  <a:pt x="4192426" y="669090"/>
                </a:lnTo>
                <a:lnTo>
                  <a:pt x="0" y="6690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8" t="0" r="-258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00174" y="3809236"/>
            <a:ext cx="707674" cy="711332"/>
          </a:xfrm>
          <a:custGeom>
            <a:avLst/>
            <a:gdLst/>
            <a:ahLst/>
            <a:cxnLst/>
            <a:rect r="r" b="b" t="t" l="l"/>
            <a:pathLst>
              <a:path h="711332" w="707674">
                <a:moveTo>
                  <a:pt x="0" y="0"/>
                </a:moveTo>
                <a:lnTo>
                  <a:pt x="707674" y="0"/>
                </a:lnTo>
                <a:lnTo>
                  <a:pt x="707674" y="711332"/>
                </a:lnTo>
                <a:lnTo>
                  <a:pt x="0" y="7113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58" t="0" r="-25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053535" y="1609022"/>
            <a:ext cx="3654763" cy="7011536"/>
          </a:xfrm>
          <a:custGeom>
            <a:avLst/>
            <a:gdLst/>
            <a:ahLst/>
            <a:cxnLst/>
            <a:rect r="r" b="b" t="t" l="l"/>
            <a:pathLst>
              <a:path h="7011536" w="3654763">
                <a:moveTo>
                  <a:pt x="0" y="0"/>
                </a:moveTo>
                <a:lnTo>
                  <a:pt x="3654763" y="0"/>
                </a:lnTo>
                <a:lnTo>
                  <a:pt x="3654763" y="7011536"/>
                </a:lnTo>
                <a:lnTo>
                  <a:pt x="0" y="70115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82307" y="1625542"/>
            <a:ext cx="3723897" cy="6978497"/>
          </a:xfrm>
          <a:custGeom>
            <a:avLst/>
            <a:gdLst/>
            <a:ahLst/>
            <a:cxnLst/>
            <a:rect r="r" b="b" t="t" l="l"/>
            <a:pathLst>
              <a:path h="6978497" w="3723897">
                <a:moveTo>
                  <a:pt x="0" y="0"/>
                </a:moveTo>
                <a:lnTo>
                  <a:pt x="3723897" y="0"/>
                </a:lnTo>
                <a:lnTo>
                  <a:pt x="3723897" y="6978496"/>
                </a:lnTo>
                <a:lnTo>
                  <a:pt x="0" y="69784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80" t="0" r="-48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190794" y="1625542"/>
            <a:ext cx="3614702" cy="7035917"/>
          </a:xfrm>
          <a:custGeom>
            <a:avLst/>
            <a:gdLst/>
            <a:ahLst/>
            <a:cxnLst/>
            <a:rect r="r" b="b" t="t" l="l"/>
            <a:pathLst>
              <a:path h="7035917" w="3614702">
                <a:moveTo>
                  <a:pt x="0" y="0"/>
                </a:moveTo>
                <a:lnTo>
                  <a:pt x="3614703" y="0"/>
                </a:lnTo>
                <a:lnTo>
                  <a:pt x="3614703" y="7035916"/>
                </a:lnTo>
                <a:lnTo>
                  <a:pt x="0" y="70359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368156" y="1609022"/>
            <a:ext cx="3820727" cy="6978497"/>
          </a:xfrm>
          <a:custGeom>
            <a:avLst/>
            <a:gdLst/>
            <a:ahLst/>
            <a:cxnLst/>
            <a:rect r="r" b="b" t="t" l="l"/>
            <a:pathLst>
              <a:path h="6978497" w="3820727">
                <a:moveTo>
                  <a:pt x="0" y="0"/>
                </a:moveTo>
                <a:lnTo>
                  <a:pt x="3820727" y="0"/>
                </a:lnTo>
                <a:lnTo>
                  <a:pt x="3820727" y="6978497"/>
                </a:lnTo>
                <a:lnTo>
                  <a:pt x="0" y="697849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36883" y="4719557"/>
            <a:ext cx="6078729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spc="22">
                <a:solidFill>
                  <a:srgbClr val="FFFFFF"/>
                </a:solidFill>
                <a:latin typeface="Anybody"/>
                <a:ea typeface="Anybody"/>
                <a:cs typeface="Anybody"/>
                <a:sym typeface="Anybody"/>
              </a:rPr>
              <a:t>Allows households and SMEs to join the charging network through the app linking them directly to EV drivers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21561" y="3886104"/>
            <a:ext cx="4979930" cy="533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9"/>
              </a:lnSpc>
              <a:spcBef>
                <a:spcPct val="0"/>
              </a:spcBef>
            </a:pPr>
            <a:r>
              <a:rPr lang="en-US" b="true" sz="3085" spc="30">
                <a:solidFill>
                  <a:srgbClr val="000000"/>
                </a:solidFill>
                <a:latin typeface="Anybody Bold"/>
                <a:ea typeface="Anybody Bold"/>
                <a:cs typeface="Anybody Bold"/>
                <a:sym typeface="Anybody Bold"/>
              </a:rPr>
              <a:t>Peer-to-Peer Renting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DAG4lUnlz5E</dc:identifier>
  <dcterms:modified xsi:type="dcterms:W3CDTF">2011-08-01T06:04:30Z</dcterms:modified>
  <cp:revision>1</cp:revision>
  <dc:title>Koryinti - Revolt</dc:title>
</cp:coreProperties>
</file>